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81" r:id="rId5"/>
    <p:sldId id="280" r:id="rId6"/>
    <p:sldId id="274" r:id="rId7"/>
    <p:sldId id="275" r:id="rId8"/>
    <p:sldId id="282" r:id="rId9"/>
    <p:sldId id="276" r:id="rId10"/>
    <p:sldId id="277" r:id="rId11"/>
    <p:sldId id="283" r:id="rId12"/>
    <p:sldId id="278" r:id="rId13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DF455-F303-4336-B015-D738DA458137}" v="148" dt="2020-05-24T17:35:01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bc.co.uk/bitesize/clips/zc84d2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hyperlink" Target="https://www.bbc.co.uk/bitesize/topics/zcvv4wx/articles/z9brcw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www.bbc.co.uk/bitesize/clips/z9wkjxs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www.bbc.co.uk/bitesize/clips/zc89wm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9.jpeg"/><Relationship Id="rId10" Type="http://schemas.openxmlformats.org/officeDocument/2006/relationships/image" Target="../media/image23.PNG"/><Relationship Id="rId4" Type="http://schemas.openxmlformats.org/officeDocument/2006/relationships/image" Target="../media/image18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bit.ly/3avocm1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pstt.org.uk/application/files/8615/8814/8781/Science_Fun_at_Home_6_Gas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t.ly/3aJLcOe" TargetMode="External"/><Relationship Id="rId5" Type="http://schemas.openxmlformats.org/officeDocument/2006/relationships/hyperlink" Target="https://www.youtube.com/watch?v=v5a408V1BB4&amp;feature=emb_logo" TargetMode="External"/><Relationship Id="rId4" Type="http://schemas.openxmlformats.org/officeDocument/2006/relationships/hyperlink" Target="https://www.youtube.com/watch?v=wieE0wSVXOQ&amp;list=PLLnAFJxOjzZu0QhykI_sCKp05sDaa00kT&amp;index=10&amp;t=0s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Abstract image of black bars and reflections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276" y="469787"/>
            <a:ext cx="8944726" cy="596606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Properties and changes of materials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Exploring irreversible changes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5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9 - 10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022237" y="388560"/>
            <a:ext cx="5021981" cy="6047290"/>
            <a:chOff x="7291389" y="567405"/>
            <a:chExt cx="4352921" cy="57304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390923" y="567405"/>
              <a:ext cx="4040517" cy="5337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6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3 - 6,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7 is a further, optional activity.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gives an idea of what your child may produce.</a:t>
              </a:r>
            </a:p>
            <a:p>
              <a:pPr fontAlgn="base"/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446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and changes of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Exploring irreversible changes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0"/>
            <a:ext cx="5181600" cy="2783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Key Learning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/>
              <a:t>Some changes to materials are not reversible. New materials are formed. These are called </a:t>
            </a:r>
            <a:r>
              <a:rPr lang="en-GB" sz="2000" b="1" dirty="0"/>
              <a:t>irreversible changes</a:t>
            </a:r>
            <a:r>
              <a:rPr lang="en-GB" sz="2000" dirty="0"/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/>
              <a:t>Burning </a:t>
            </a:r>
            <a:r>
              <a:rPr lang="en-GB" sz="2000" dirty="0" err="1"/>
              <a:t>wood,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rusting, cooking food </a:t>
            </a:r>
            <a:r>
              <a:rPr lang="en-GB" sz="2000" dirty="0"/>
              <a:t>and mixing vinegar with bicarbonate of soda are examples of irreversible changes.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580021"/>
            <a:ext cx="5181600" cy="1596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can…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reversible and irreversible changes.</a:t>
            </a:r>
          </a:p>
          <a:p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recognise that new materials are formed during an irreversible change.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>
                <a:solidFill>
                  <a:srgbClr val="0070C0"/>
                </a:solidFill>
              </a:rPr>
              <a:t>Activities </a:t>
            </a:r>
            <a:r>
              <a:rPr lang="en-GB" sz="2000" dirty="0">
                <a:solidFill>
                  <a:srgbClr val="0070C0"/>
                </a:solidFill>
              </a:rPr>
              <a:t>(pages 3-6): 30 - 40 mins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Household items to support learning:</a:t>
            </a:r>
          </a:p>
          <a:p>
            <a:r>
              <a:rPr lang="en-GB" sz="2000" dirty="0">
                <a:solidFill>
                  <a:srgbClr val="0070C0"/>
                </a:solidFill>
              </a:rPr>
              <a:t>Vinegar</a:t>
            </a:r>
          </a:p>
          <a:p>
            <a:r>
              <a:rPr lang="en-GB" sz="2000" dirty="0">
                <a:solidFill>
                  <a:srgbClr val="0070C0"/>
                </a:solidFill>
              </a:rPr>
              <a:t>Bicarbonate of soda</a:t>
            </a:r>
          </a:p>
          <a:p>
            <a:r>
              <a:rPr lang="en-GB" sz="2000" dirty="0">
                <a:solidFill>
                  <a:srgbClr val="0070C0"/>
                </a:solidFill>
              </a:rPr>
              <a:t>A cup and teaspoon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Use lined paper, a ruler and a pencil. Alternatively, print page 6 as a worksheet.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Find out more… </a:t>
            </a:r>
            <a:r>
              <a:rPr lang="en-GB" sz="2000" dirty="0">
                <a:solidFill>
                  <a:srgbClr val="0070C0"/>
                </a:solidFill>
              </a:rPr>
              <a:t>(page 7)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You may like to explore more irreversible changes. There are links to a variety of alternative activities.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ADAA1537-917D-4C6E-96CD-37DC96BC9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  <p:pic>
        <p:nvPicPr>
          <p:cNvPr id="9" name="Picture 8" descr="Notepad, Memo, Pencil, Writing, Note">
            <a:extLst>
              <a:ext uri="{FF2B5EF4-FFF2-40B4-BE49-F238E27FC236}">
                <a16:creationId xmlns:a16="http://schemas.microsoft.com/office/drawing/2014/main" id="{63D2B9E5-6DE3-4D55-8619-10285B33E7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610" y="3653095"/>
            <a:ext cx="648647" cy="61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How do we change materials?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Look at these pictures.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Which one do you think is the odd one out? </a:t>
            </a: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Explain your reasons.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You may have selected ‘making food’ to choose the odd one out.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400" dirty="0">
                <a:solidFill>
                  <a:schemeClr val="tx1"/>
                </a:solidFill>
              </a:rPr>
              <a:t>Another way is to compare the type of change taking place. Can you get the original material back again?</a:t>
            </a:r>
          </a:p>
          <a:p>
            <a:pPr>
              <a:lnSpc>
                <a:spcPct val="100000"/>
              </a:lnSpc>
            </a:pPr>
            <a:r>
              <a:rPr lang="en-GB" sz="2400" i="1" dirty="0">
                <a:solidFill>
                  <a:schemeClr val="tx1"/>
                </a:solidFill>
              </a:rPr>
              <a:t>Watch this clip and think about the changes you see happening.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hlinkClick r:id="rId2"/>
              </a:rPr>
              <a:t>https://www.bbc.co.uk/bitesize/clips/zc84d2p</a:t>
            </a:r>
            <a:endParaRPr lang="en-GB" sz="1800" dirty="0"/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– 10 minutes)</a:t>
            </a:r>
          </a:p>
        </p:txBody>
      </p:sp>
      <p:pic>
        <p:nvPicPr>
          <p:cNvPr id="9" name="Picture 8" descr="photo of bonfire">
            <a:extLst>
              <a:ext uri="{FF2B5EF4-FFF2-40B4-BE49-F238E27FC236}">
                <a16:creationId xmlns:a16="http://schemas.microsoft.com/office/drawing/2014/main" id="{38E59C82-59FC-48E3-ACEB-0F9DED6341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23200" r="26479"/>
          <a:stretch/>
        </p:blipFill>
        <p:spPr bwMode="auto">
          <a:xfrm>
            <a:off x="2677186" y="3593431"/>
            <a:ext cx="1503629" cy="1482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AA631B-E314-455D-B5C4-3C3E12A6EA9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14801"/>
          <a:stretch/>
        </p:blipFill>
        <p:spPr bwMode="auto">
          <a:xfrm>
            <a:off x="1021158" y="3593431"/>
            <a:ext cx="1503629" cy="14824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hocolate, Melted, Bowl, Sweet, Cocoa">
            <a:extLst>
              <a:ext uri="{FF2B5EF4-FFF2-40B4-BE49-F238E27FC236}">
                <a16:creationId xmlns:a16="http://schemas.microsoft.com/office/drawing/2014/main" id="{265A0A6A-876D-4F4E-B3AD-EB050613C13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17911"/>
          <a:stretch/>
        </p:blipFill>
        <p:spPr bwMode="auto">
          <a:xfrm>
            <a:off x="4333215" y="3590022"/>
            <a:ext cx="1506112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763CF9-1F2F-4C28-A1F4-EA7BFC80A269}"/>
              </a:ext>
            </a:extLst>
          </p:cNvPr>
          <p:cNvSpPr txBox="1"/>
          <p:nvPr/>
        </p:nvSpPr>
        <p:spPr>
          <a:xfrm>
            <a:off x="1189635" y="5316454"/>
            <a:ext cx="1136117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frying some eggs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8E40A-9816-4605-B511-DFD626BE0730}"/>
              </a:ext>
            </a:extLst>
          </p:cNvPr>
          <p:cNvSpPr txBox="1"/>
          <p:nvPr/>
        </p:nvSpPr>
        <p:spPr>
          <a:xfrm>
            <a:off x="2677185" y="5316454"/>
            <a:ext cx="1503629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burning a bonfire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C7E65-4701-4606-9654-75FF9ADB1395}"/>
              </a:ext>
            </a:extLst>
          </p:cNvPr>
          <p:cNvSpPr txBox="1"/>
          <p:nvPr/>
        </p:nvSpPr>
        <p:spPr>
          <a:xfrm>
            <a:off x="4348493" y="5316454"/>
            <a:ext cx="1503629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0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melting chocolate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E3AA54-70DA-4823-98E8-C0F97E5FD41E}"/>
              </a:ext>
            </a:extLst>
          </p:cNvPr>
          <p:cNvGrpSpPr/>
          <p:nvPr/>
        </p:nvGrpSpPr>
        <p:grpSpPr>
          <a:xfrm>
            <a:off x="6621663" y="2378901"/>
            <a:ext cx="2078476" cy="994299"/>
            <a:chOff x="6621663" y="2378901"/>
            <a:chExt cx="2078476" cy="9942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A91F8ED9-67AB-4872-A3E4-5187C00430FD}"/>
                </a:ext>
              </a:extLst>
            </p:cNvPr>
            <p:cNvSpPr/>
            <p:nvPr/>
          </p:nvSpPr>
          <p:spPr>
            <a:xfrm>
              <a:off x="6621663" y="2378901"/>
              <a:ext cx="2078476" cy="99429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4D76C0-D345-4F98-84A7-71C2FC3EFC07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64" r="14801"/>
            <a:stretch/>
          </p:blipFill>
          <p:spPr bwMode="auto">
            <a:xfrm>
              <a:off x="6756284" y="2459113"/>
              <a:ext cx="830632" cy="8338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hocolate, Melted, Bowl, Sweet, Cocoa">
              <a:extLst>
                <a:ext uri="{FF2B5EF4-FFF2-40B4-BE49-F238E27FC236}">
                  <a16:creationId xmlns:a16="http://schemas.microsoft.com/office/drawing/2014/main" id="{DDDC143D-E661-4E3C-AA86-DB2E822434A0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5" r="17911"/>
            <a:stretch/>
          </p:blipFill>
          <p:spPr bwMode="auto">
            <a:xfrm>
              <a:off x="7683078" y="2459114"/>
              <a:ext cx="873691" cy="8338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EE68DA-4775-4862-84E8-156499030F2A}"/>
              </a:ext>
            </a:extLst>
          </p:cNvPr>
          <p:cNvGrpSpPr/>
          <p:nvPr/>
        </p:nvGrpSpPr>
        <p:grpSpPr>
          <a:xfrm>
            <a:off x="9618185" y="2378900"/>
            <a:ext cx="1088286" cy="994299"/>
            <a:chOff x="9618185" y="2378900"/>
            <a:chExt cx="1088286" cy="99429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9E34D39-C027-4124-9ED3-D8B85BD373EB}"/>
                </a:ext>
              </a:extLst>
            </p:cNvPr>
            <p:cNvSpPr/>
            <p:nvPr/>
          </p:nvSpPr>
          <p:spPr>
            <a:xfrm>
              <a:off x="9618185" y="2378900"/>
              <a:ext cx="1088286" cy="99429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15" descr="photo of bonfire">
              <a:extLst>
                <a:ext uri="{FF2B5EF4-FFF2-40B4-BE49-F238E27FC236}">
                  <a16:creationId xmlns:a16="http://schemas.microsoft.com/office/drawing/2014/main" id="{567E25F5-F715-47C1-96D5-AE945FD18BD2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09" t="23200" r="26479"/>
            <a:stretch/>
          </p:blipFill>
          <p:spPr bwMode="auto">
            <a:xfrm>
              <a:off x="9724582" y="2459113"/>
              <a:ext cx="873691" cy="83387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1" name="Picture 20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52EB61E7-D0A1-4FE1-8628-5B90289FA2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Reversible and irreversible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Comparing reversible and irreversible changes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</a:rPr>
              <a:t>Cooking an egg and burning a bonfire are </a:t>
            </a:r>
            <a:r>
              <a:rPr lang="en-GB" sz="2000" b="1" dirty="0">
                <a:solidFill>
                  <a:schemeClr val="tx1"/>
                </a:solidFill>
              </a:rPr>
              <a:t>irreversible changes</a:t>
            </a:r>
            <a:r>
              <a:rPr lang="en-GB" sz="2000" dirty="0">
                <a:solidFill>
                  <a:schemeClr val="tx1"/>
                </a:solidFill>
              </a:rPr>
              <a:t>. 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/>
                </a:solidFill>
              </a:rPr>
              <a:t>New materials are formed. You cannot reverse the change.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i="1" dirty="0">
                <a:solidFill>
                  <a:schemeClr val="tx1"/>
                </a:solidFill>
              </a:rPr>
              <a:t>Watch this clip about irreversible changes: </a:t>
            </a:r>
            <a:r>
              <a:rPr lang="en-GB" sz="2000" dirty="0">
                <a:hlinkClick r:id="rId2"/>
              </a:rPr>
              <a:t>https://www.bbc.co.uk/bitesize/topics/zcvv4wx/articles/z9brcwx</a:t>
            </a:r>
            <a:endParaRPr lang="en-GB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Melting chocolate is a </a:t>
            </a:r>
            <a:r>
              <a:rPr lang="en-GB" sz="2000" b="1" dirty="0">
                <a:solidFill>
                  <a:schemeClr val="tx1"/>
                </a:solidFill>
              </a:rPr>
              <a:t>reversible change.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No new material is formed. You can reverse the change by freezing.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0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Think or talk about other reversible changes you have learnt about: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Mixing materials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Dissolving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Evaporation 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A31414-9258-4EF8-B583-0F2B3164467D}"/>
              </a:ext>
            </a:extLst>
          </p:cNvPr>
          <p:cNvGrpSpPr/>
          <p:nvPr/>
        </p:nvGrpSpPr>
        <p:grpSpPr>
          <a:xfrm>
            <a:off x="6484732" y="2937670"/>
            <a:ext cx="4308384" cy="777657"/>
            <a:chOff x="6559929" y="5256696"/>
            <a:chExt cx="4308384" cy="777657"/>
          </a:xfrm>
        </p:grpSpPr>
        <p:pic>
          <p:nvPicPr>
            <p:cNvPr id="10" name="Picture 9" descr="Chocolate, Melted, Bowl, Sweet, Cocoa">
              <a:extLst>
                <a:ext uri="{FF2B5EF4-FFF2-40B4-BE49-F238E27FC236}">
                  <a16:creationId xmlns:a16="http://schemas.microsoft.com/office/drawing/2014/main" id="{00FE46A2-0F5D-4EF1-A746-14F6AD74B60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8712"/>
            <a:stretch/>
          </p:blipFill>
          <p:spPr bwMode="auto">
            <a:xfrm>
              <a:off x="9760644" y="5256696"/>
              <a:ext cx="1107669" cy="7744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chocolate bar close-up photography">
              <a:extLst>
                <a:ext uri="{FF2B5EF4-FFF2-40B4-BE49-F238E27FC236}">
                  <a16:creationId xmlns:a16="http://schemas.microsoft.com/office/drawing/2014/main" id="{7F8925C8-FCB6-4EFB-904C-755A0C96D427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56813" r="2548" b="16177"/>
            <a:stretch/>
          </p:blipFill>
          <p:spPr bwMode="auto">
            <a:xfrm>
              <a:off x="6559929" y="5258140"/>
              <a:ext cx="1325880" cy="7529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79AB02-EA53-4316-A9DA-B81D12D0222D}"/>
                </a:ext>
              </a:extLst>
            </p:cNvPr>
            <p:cNvSpPr txBox="1"/>
            <p:nvPr/>
          </p:nvSpPr>
          <p:spPr>
            <a:xfrm>
              <a:off x="8399372" y="5266201"/>
              <a:ext cx="98432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rgbClr val="7030A0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melting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3AF444-30C0-435C-BB32-D632005E05B4}"/>
                </a:ext>
              </a:extLst>
            </p:cNvPr>
            <p:cNvSpPr txBox="1"/>
            <p:nvPr/>
          </p:nvSpPr>
          <p:spPr>
            <a:xfrm>
              <a:off x="8399371" y="5757354"/>
              <a:ext cx="98432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rgbClr val="0070C0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freezing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2199DAD-32FF-45D1-85E2-2E525FA441BE}"/>
                </a:ext>
              </a:extLst>
            </p:cNvPr>
            <p:cNvCxnSpPr/>
            <p:nvPr/>
          </p:nvCxnSpPr>
          <p:spPr>
            <a:xfrm>
              <a:off x="8005427" y="5552679"/>
              <a:ext cx="163559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C73C5C-582C-4DB8-88B9-CBD7F51AED8F}"/>
                </a:ext>
              </a:extLst>
            </p:cNvPr>
            <p:cNvCxnSpPr/>
            <p:nvPr/>
          </p:nvCxnSpPr>
          <p:spPr>
            <a:xfrm flipH="1">
              <a:off x="8005427" y="5768134"/>
              <a:ext cx="163559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81092-44B9-444D-9CCE-66646F9F705F}"/>
                </a:ext>
              </a:extLst>
            </p:cNvPr>
            <p:cNvSpPr txBox="1"/>
            <p:nvPr/>
          </p:nvSpPr>
          <p:spPr>
            <a:xfrm>
              <a:off x="10045267" y="5643914"/>
              <a:ext cx="612433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liquid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AE8510-9E7E-4D71-8B02-DB8ECD60B6E2}"/>
                </a:ext>
              </a:extLst>
            </p:cNvPr>
            <p:cNvSpPr txBox="1"/>
            <p:nvPr/>
          </p:nvSpPr>
          <p:spPr>
            <a:xfrm>
              <a:off x="7005105" y="5643914"/>
              <a:ext cx="612433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solid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654D7423-88EE-4D3A-B980-0BFA0FF40AB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2" t="45537" r="2814" b="15311"/>
          <a:stretch/>
        </p:blipFill>
        <p:spPr bwMode="auto">
          <a:xfrm rot="10800000">
            <a:off x="4267903" y="3712105"/>
            <a:ext cx="1325881" cy="1124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photo of bonfire">
            <a:extLst>
              <a:ext uri="{FF2B5EF4-FFF2-40B4-BE49-F238E27FC236}">
                <a16:creationId xmlns:a16="http://schemas.microsoft.com/office/drawing/2014/main" id="{5D17110F-E2E3-40ED-AF1B-EAC9847D10F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23200" r="26479"/>
          <a:stretch/>
        </p:blipFill>
        <p:spPr bwMode="auto">
          <a:xfrm>
            <a:off x="3448695" y="2947175"/>
            <a:ext cx="1325882" cy="1124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red ceramic bowl with soup">
            <a:extLst>
              <a:ext uri="{FF2B5EF4-FFF2-40B4-BE49-F238E27FC236}">
                <a16:creationId xmlns:a16="http://schemas.microsoft.com/office/drawing/2014/main" id="{BEDFEE58-3D42-477B-8928-C9DBF4427ADB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4" t="23943" r="37912" b="32959"/>
          <a:stretch/>
        </p:blipFill>
        <p:spPr bwMode="auto">
          <a:xfrm>
            <a:off x="1983781" y="3712105"/>
            <a:ext cx="1325882" cy="1124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egg yolk on round white bowl">
            <a:extLst>
              <a:ext uri="{FF2B5EF4-FFF2-40B4-BE49-F238E27FC236}">
                <a16:creationId xmlns:a16="http://schemas.microsoft.com/office/drawing/2014/main" id="{4E11D5A9-1CF6-4BD1-952E-4223967FAC31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3" t="40301" r="11854" b="16374"/>
          <a:stretch/>
        </p:blipFill>
        <p:spPr bwMode="auto">
          <a:xfrm>
            <a:off x="1128488" y="2947175"/>
            <a:ext cx="1325882" cy="1124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16E3C672-3E70-4EE6-9B70-38F9BF4802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Irreversible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Exploring different types of irreversible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Some irreversible changes happen slowly, like </a:t>
            </a:r>
            <a:r>
              <a:rPr lang="en-GB" sz="2000" b="1" dirty="0">
                <a:solidFill>
                  <a:schemeClr val="tx1"/>
                </a:solidFill>
              </a:rPr>
              <a:t>rusting. </a:t>
            </a:r>
            <a:r>
              <a:rPr lang="en-GB" sz="2000" dirty="0">
                <a:solidFill>
                  <a:schemeClr val="tx1"/>
                </a:solidFill>
              </a:rPr>
              <a:t>Watch this clip: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hlinkClick r:id="rId2"/>
              </a:rPr>
              <a:t>https://www.bbc.co.uk/bitesize/clips/zc89wmn</a:t>
            </a:r>
            <a:r>
              <a:rPr lang="en-GB" sz="2000" dirty="0"/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We can sometimes see rust on the iron and steel parts of old cars, fences or chains.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0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000" dirty="0">
                <a:solidFill>
                  <a:schemeClr val="tx1"/>
                </a:solidFill>
              </a:rPr>
              <a:t>Other irreversible changes happen more quickly! Watch this clip: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chemeClr val="tx1"/>
                </a:solidFill>
                <a:hlinkClick r:id="rId3"/>
              </a:rPr>
              <a:t>https://www.bbc.co.uk/bitesize/clips/z9wkjxs</a:t>
            </a:r>
            <a:endParaRPr lang="en-GB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>
                <a:solidFill>
                  <a:schemeClr val="tx1"/>
                </a:solidFill>
              </a:rPr>
              <a:t>Mixing vinegar with bicarbonate of soda produces new materials – including carbon dioxide gas.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dirty="0">
                <a:solidFill>
                  <a:srgbClr val="FF0000"/>
                </a:solidFill>
              </a:rPr>
              <a:t>You can try this with an adult: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>
                <a:solidFill>
                  <a:srgbClr val="0070C0"/>
                </a:solidFill>
              </a:rPr>
              <a:t>Put one teaspoon of 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bicarbonate of soda 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into a cup.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dirty="0">
                <a:solidFill>
                  <a:srgbClr val="0070C0"/>
                </a:solidFill>
              </a:rPr>
              <a:t>Pour on a small amount 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of vinegar.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800" i="1" dirty="0">
                <a:solidFill>
                  <a:srgbClr val="0070C0"/>
                </a:solidFill>
              </a:rPr>
              <a:t>Watch what happens.   </a:t>
            </a: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pic>
        <p:nvPicPr>
          <p:cNvPr id="9" name="Picture 8" descr="A plastic bottle on a table&#10;&#10;Description automatically generated">
            <a:extLst>
              <a:ext uri="{FF2B5EF4-FFF2-40B4-BE49-F238E27FC236}">
                <a16:creationId xmlns:a16="http://schemas.microsoft.com/office/drawing/2014/main" id="{CE76E59E-39BE-46C1-A21D-14369C88F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41" y="3350255"/>
            <a:ext cx="1166184" cy="1382635"/>
          </a:xfrm>
          <a:prstGeom prst="rect">
            <a:avLst/>
          </a:prstGeom>
        </p:spPr>
      </p:pic>
      <p:pic>
        <p:nvPicPr>
          <p:cNvPr id="11" name="Picture 10" descr="A picture containing cup, table, indoor, sitting&#10;&#10;Description automatically generated">
            <a:extLst>
              <a:ext uri="{FF2B5EF4-FFF2-40B4-BE49-F238E27FC236}">
                <a16:creationId xmlns:a16="http://schemas.microsoft.com/office/drawing/2014/main" id="{60279CF4-8FA3-4FFF-9C89-405F3906C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787" y="4509887"/>
            <a:ext cx="1153274" cy="1512628"/>
          </a:xfrm>
          <a:prstGeom prst="rect">
            <a:avLst/>
          </a:prstGeom>
        </p:spPr>
      </p:pic>
      <p:pic>
        <p:nvPicPr>
          <p:cNvPr id="12" name="Picture 11" descr="parked vehicle near tree at daytime">
            <a:extLst>
              <a:ext uri="{FF2B5EF4-FFF2-40B4-BE49-F238E27FC236}">
                <a16:creationId xmlns:a16="http://schemas.microsoft.com/office/drawing/2014/main" id="{81C31AE2-CF5B-4C43-B5E6-75D4E759654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7"/>
          <a:stretch/>
        </p:blipFill>
        <p:spPr bwMode="auto">
          <a:xfrm>
            <a:off x="1251689" y="3429000"/>
            <a:ext cx="1559819" cy="15903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blue metal fence with white car">
            <a:extLst>
              <a:ext uri="{FF2B5EF4-FFF2-40B4-BE49-F238E27FC236}">
                <a16:creationId xmlns:a16="http://schemas.microsoft.com/office/drawing/2014/main" id="{88248199-D50A-47F8-8BBE-B0D8BF018B5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20"/>
          <a:stretch/>
        </p:blipFill>
        <p:spPr bwMode="auto">
          <a:xfrm>
            <a:off x="2648139" y="4181624"/>
            <a:ext cx="1559820" cy="159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brown steel chain on gray soil">
            <a:extLst>
              <a:ext uri="{FF2B5EF4-FFF2-40B4-BE49-F238E27FC236}">
                <a16:creationId xmlns:a16="http://schemas.microsoft.com/office/drawing/2014/main" id="{32E8CB76-BA9F-4186-97C0-340A99C18F6F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1747" r="34055" b="14514"/>
          <a:stretch/>
        </p:blipFill>
        <p:spPr bwMode="auto">
          <a:xfrm>
            <a:off x="4044589" y="3429000"/>
            <a:ext cx="1559820" cy="1590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A3F609A6-223E-4BCC-9378-95FEE39F1B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257452"/>
            <a:ext cx="3317289" cy="6225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7030A0"/>
                </a:solidFill>
              </a:rPr>
              <a:t>Sort these examples of changes into ‘reversible’ and ‘irreversible’. Explain your reasons.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7030A0"/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i="1" dirty="0">
                <a:solidFill>
                  <a:srgbClr val="7030A0"/>
                </a:solidFill>
              </a:rPr>
              <a:t>Add more of your own examples.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 can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compare reversible and irreversible changes.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D33FF0-0B0C-4A5C-816C-C8356B7EF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07177"/>
              </p:ext>
            </p:extLst>
          </p:nvPr>
        </p:nvGraphicFramePr>
        <p:xfrm>
          <a:off x="3890673" y="545397"/>
          <a:ext cx="7321824" cy="5937520"/>
        </p:xfrm>
        <a:graphic>
          <a:graphicData uri="http://schemas.openxmlformats.org/drawingml/2006/table">
            <a:tbl>
              <a:tblPr firstRow="1" firstCol="1" bandRow="1"/>
              <a:tblGrid>
                <a:gridCol w="3660912">
                  <a:extLst>
                    <a:ext uri="{9D8B030D-6E8A-4147-A177-3AD203B41FA5}">
                      <a16:colId xmlns:a16="http://schemas.microsoft.com/office/drawing/2014/main" val="131290464"/>
                    </a:ext>
                  </a:extLst>
                </a:gridCol>
                <a:gridCol w="3660912">
                  <a:extLst>
                    <a:ext uri="{9D8B030D-6E8A-4147-A177-3AD203B41FA5}">
                      <a16:colId xmlns:a16="http://schemas.microsoft.com/office/drawing/2014/main" val="2295683293"/>
                    </a:ext>
                  </a:extLst>
                </a:gridCol>
              </a:tblGrid>
              <a:tr h="2973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Reversible changes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87" marR="58687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Irreversible changes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87" marR="58687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740248"/>
                  </a:ext>
                </a:extLst>
              </a:tr>
              <a:tr h="56401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687" marR="58687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8687" marR="58687" marT="360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47770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86F3FD17-414F-4367-9FF6-CC63B8AA8AF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14801"/>
          <a:stretch/>
        </p:blipFill>
        <p:spPr bwMode="auto">
          <a:xfrm>
            <a:off x="292257" y="1405395"/>
            <a:ext cx="980257" cy="987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photo of bonfire">
            <a:extLst>
              <a:ext uri="{FF2B5EF4-FFF2-40B4-BE49-F238E27FC236}">
                <a16:creationId xmlns:a16="http://schemas.microsoft.com/office/drawing/2014/main" id="{5D978B6A-FB54-4974-A355-5EECD313579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9" t="23200" r="26479"/>
          <a:stretch/>
        </p:blipFill>
        <p:spPr bwMode="auto">
          <a:xfrm>
            <a:off x="1376074" y="2497747"/>
            <a:ext cx="1016304" cy="9566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brown steel chain on gray soil">
            <a:extLst>
              <a:ext uri="{FF2B5EF4-FFF2-40B4-BE49-F238E27FC236}">
                <a16:creationId xmlns:a16="http://schemas.microsoft.com/office/drawing/2014/main" id="{8E594CF9-455D-4303-9BA6-D6121213585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31747" r="34055" b="14514"/>
          <a:stretch/>
        </p:blipFill>
        <p:spPr bwMode="auto">
          <a:xfrm>
            <a:off x="1368791" y="3559337"/>
            <a:ext cx="1016303" cy="987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hocolate, Melted, Bowl, Sweet, Cocoa">
            <a:extLst>
              <a:ext uri="{FF2B5EF4-FFF2-40B4-BE49-F238E27FC236}">
                <a16:creationId xmlns:a16="http://schemas.microsoft.com/office/drawing/2014/main" id="{EAECCC1F-2E0E-4952-9BDC-95BBF17273C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r="17911"/>
          <a:stretch/>
        </p:blipFill>
        <p:spPr bwMode="auto">
          <a:xfrm>
            <a:off x="304469" y="2456278"/>
            <a:ext cx="995589" cy="9874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oast, Toaster, Food, White Bread">
            <a:extLst>
              <a:ext uri="{FF2B5EF4-FFF2-40B4-BE49-F238E27FC236}">
                <a16:creationId xmlns:a16="http://schemas.microsoft.com/office/drawing/2014/main" id="{B5275BBD-8C3A-466B-9A28-9D08304513F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r="18733"/>
          <a:stretch/>
        </p:blipFill>
        <p:spPr bwMode="auto">
          <a:xfrm>
            <a:off x="1376074" y="1405395"/>
            <a:ext cx="1016304" cy="987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Ice Cubes, Ice, Water, Cold, Frozen">
            <a:extLst>
              <a:ext uri="{FF2B5EF4-FFF2-40B4-BE49-F238E27FC236}">
                <a16:creationId xmlns:a16="http://schemas.microsoft.com/office/drawing/2014/main" id="{AC700A98-3E4D-4D00-B0D9-4402104989B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82"/>
          <a:stretch/>
        </p:blipFill>
        <p:spPr bwMode="auto">
          <a:xfrm>
            <a:off x="283755" y="3529793"/>
            <a:ext cx="1016303" cy="987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picture containing table, indoor, person, cup&#10;&#10;Description automatically generated">
            <a:extLst>
              <a:ext uri="{FF2B5EF4-FFF2-40B4-BE49-F238E27FC236}">
                <a16:creationId xmlns:a16="http://schemas.microsoft.com/office/drawing/2014/main" id="{9AEE471F-B4EA-4862-8C88-30E3F43822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/>
          <a:stretch/>
        </p:blipFill>
        <p:spPr>
          <a:xfrm>
            <a:off x="2453827" y="4624385"/>
            <a:ext cx="1013913" cy="1265290"/>
          </a:xfrm>
          <a:prstGeom prst="rect">
            <a:avLst/>
          </a:prstGeom>
        </p:spPr>
      </p:pic>
      <p:pic>
        <p:nvPicPr>
          <p:cNvPr id="16" name="Picture 15" descr="A picture containing cup, table, food, glass&#10;&#10;Description automatically generated">
            <a:extLst>
              <a:ext uri="{FF2B5EF4-FFF2-40B4-BE49-F238E27FC236}">
                <a16:creationId xmlns:a16="http://schemas.microsoft.com/office/drawing/2014/main" id="{56459057-34B9-4099-AA69-6297A80D92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7"/>
          <a:stretch/>
        </p:blipFill>
        <p:spPr>
          <a:xfrm>
            <a:off x="276870" y="4624385"/>
            <a:ext cx="1023188" cy="1265290"/>
          </a:xfrm>
          <a:prstGeom prst="rect">
            <a:avLst/>
          </a:prstGeom>
        </p:spPr>
      </p:pic>
      <p:pic>
        <p:nvPicPr>
          <p:cNvPr id="18" name="Picture 17" descr="A picture containing table, indoor, red, food&#10;&#10;Description automatically generated">
            <a:extLst>
              <a:ext uri="{FF2B5EF4-FFF2-40B4-BE49-F238E27FC236}">
                <a16:creationId xmlns:a16="http://schemas.microsoft.com/office/drawing/2014/main" id="{8CEAD4D0-4E69-49D6-A646-8C849D584D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7" t="14219" r="19538" b="26675"/>
          <a:stretch/>
        </p:blipFill>
        <p:spPr>
          <a:xfrm>
            <a:off x="2479874" y="1405394"/>
            <a:ext cx="1014646" cy="10004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4E84F6-F44F-4333-9A71-6C496C8440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0" r="15082"/>
          <a:stretch/>
        </p:blipFill>
        <p:spPr>
          <a:xfrm>
            <a:off x="1394109" y="4624385"/>
            <a:ext cx="998269" cy="1265290"/>
          </a:xfrm>
          <a:prstGeom prst="rect">
            <a:avLst/>
          </a:prstGeom>
        </p:spPr>
      </p:pic>
      <p:pic>
        <p:nvPicPr>
          <p:cNvPr id="20" name="Picture 19" descr="Concrete, Mixer, Pouring, Foundation">
            <a:extLst>
              <a:ext uri="{FF2B5EF4-FFF2-40B4-BE49-F238E27FC236}">
                <a16:creationId xmlns:a16="http://schemas.microsoft.com/office/drawing/2014/main" id="{E1D5A24C-FC07-4675-88D2-E7DC7AE459D0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6117" r="20814" b="5297"/>
          <a:stretch/>
        </p:blipFill>
        <p:spPr bwMode="auto">
          <a:xfrm>
            <a:off x="2453827" y="3559336"/>
            <a:ext cx="1022176" cy="9874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Dough, Cake Mix, Bowl, Plums, Flour">
            <a:extLst>
              <a:ext uri="{FF2B5EF4-FFF2-40B4-BE49-F238E27FC236}">
                <a16:creationId xmlns:a16="http://schemas.microsoft.com/office/drawing/2014/main" id="{A17EBC9C-6A84-4C64-9710-6802B31EFBED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79" b="5412"/>
          <a:stretch/>
        </p:blipFill>
        <p:spPr bwMode="auto">
          <a:xfrm>
            <a:off x="2477031" y="2478125"/>
            <a:ext cx="990709" cy="9911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7C3DBF-477B-4B48-AB5D-2ECD6D301037}"/>
              </a:ext>
            </a:extLst>
          </p:cNvPr>
          <p:cNvSpPr txBox="1"/>
          <p:nvPr/>
        </p:nvSpPr>
        <p:spPr>
          <a:xfrm>
            <a:off x="386904" y="1429662"/>
            <a:ext cx="968045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frying eggs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207F55-A6BB-48CC-9105-ECEE39B03775}"/>
              </a:ext>
            </a:extLst>
          </p:cNvPr>
          <p:cNvSpPr txBox="1"/>
          <p:nvPr/>
        </p:nvSpPr>
        <p:spPr>
          <a:xfrm>
            <a:off x="347073" y="2480546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melting chocolate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B1DBE-ACEB-4C78-9990-098A353BFBF7}"/>
              </a:ext>
            </a:extLst>
          </p:cNvPr>
          <p:cNvSpPr txBox="1"/>
          <p:nvPr/>
        </p:nvSpPr>
        <p:spPr>
          <a:xfrm>
            <a:off x="1391134" y="2501837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burning wood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A4C8D6-44D6-40DD-A019-3DABBB5FDB26}"/>
              </a:ext>
            </a:extLst>
          </p:cNvPr>
          <p:cNvSpPr txBox="1"/>
          <p:nvPr/>
        </p:nvSpPr>
        <p:spPr>
          <a:xfrm>
            <a:off x="426596" y="3587200"/>
            <a:ext cx="767134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freezing ice cubes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AF5A6D-F4EB-4948-B691-120B3677A658}"/>
              </a:ext>
            </a:extLst>
          </p:cNvPr>
          <p:cNvSpPr txBox="1"/>
          <p:nvPr/>
        </p:nvSpPr>
        <p:spPr>
          <a:xfrm>
            <a:off x="2499695" y="2495142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making a cake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901365-CB94-4E77-BC01-95D0C812443B}"/>
              </a:ext>
            </a:extLst>
          </p:cNvPr>
          <p:cNvSpPr txBox="1"/>
          <p:nvPr/>
        </p:nvSpPr>
        <p:spPr>
          <a:xfrm>
            <a:off x="1387865" y="4655779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boiling  water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E642B6-03EF-401E-9471-284F5F55DCFD}"/>
              </a:ext>
            </a:extLst>
          </p:cNvPr>
          <p:cNvSpPr txBox="1"/>
          <p:nvPr/>
        </p:nvSpPr>
        <p:spPr>
          <a:xfrm>
            <a:off x="2443717" y="4673436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dissolving  sugar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0D0E97-416F-4554-8D49-55152DA65796}"/>
              </a:ext>
            </a:extLst>
          </p:cNvPr>
          <p:cNvSpPr txBox="1"/>
          <p:nvPr/>
        </p:nvSpPr>
        <p:spPr>
          <a:xfrm>
            <a:off x="276870" y="4663677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mixing sand and  water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A095C8-EB62-4D94-8503-23BAC61ADCD9}"/>
              </a:ext>
            </a:extLst>
          </p:cNvPr>
          <p:cNvSpPr txBox="1"/>
          <p:nvPr/>
        </p:nvSpPr>
        <p:spPr>
          <a:xfrm>
            <a:off x="1501221" y="3587200"/>
            <a:ext cx="727083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rusting  iron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A56A4-5EC2-4E56-84BF-D75223E49973}"/>
              </a:ext>
            </a:extLst>
          </p:cNvPr>
          <p:cNvSpPr txBox="1"/>
          <p:nvPr/>
        </p:nvSpPr>
        <p:spPr>
          <a:xfrm>
            <a:off x="1380739" y="1429662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toasting bread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71907A-D025-4627-A21C-39C0B39FEC4A}"/>
              </a:ext>
            </a:extLst>
          </p:cNvPr>
          <p:cNvSpPr txBox="1"/>
          <p:nvPr/>
        </p:nvSpPr>
        <p:spPr>
          <a:xfrm>
            <a:off x="2603771" y="3600256"/>
            <a:ext cx="727083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making  cement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DCA545-2CB5-4269-A73A-6E7A932FC4BF}"/>
              </a:ext>
            </a:extLst>
          </p:cNvPr>
          <p:cNvSpPr txBox="1"/>
          <p:nvPr/>
        </p:nvSpPr>
        <p:spPr>
          <a:xfrm>
            <a:off x="2516173" y="1407758"/>
            <a:ext cx="968045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mixing rice and  salt </a:t>
            </a:r>
          </a:p>
        </p:txBody>
      </p:sp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You may like to explore more irreversible changes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FF0000"/>
                </a:solidFill>
              </a:rPr>
              <a:t>Ask an adult if you can </a:t>
            </a:r>
            <a:r>
              <a:rPr lang="en-GB" sz="1800">
                <a:solidFill>
                  <a:srgbClr val="FF0000"/>
                </a:solidFill>
              </a:rPr>
              <a:t>investigate more irreversible changes </a:t>
            </a:r>
            <a:r>
              <a:rPr lang="en-GB" sz="1800" dirty="0">
                <a:solidFill>
                  <a:srgbClr val="FF0000"/>
                </a:solidFill>
              </a:rPr>
              <a:t>with them: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Use this link to the PSTT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Science Fun at Home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‘What a gas!’ activity.</a:t>
            </a:r>
          </a:p>
          <a:p>
            <a:r>
              <a:rPr lang="en-GB" sz="1800" dirty="0">
                <a:hlinkClick r:id="rId2"/>
              </a:rPr>
              <a:t>https://pstt.org.uk/application/files/8615/8814/8781/Science_Fun_at_Home_6_Gases.pdf</a:t>
            </a:r>
            <a:endParaRPr lang="en-GB" sz="18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Use this link to the RSC’s </a:t>
            </a:r>
            <a:br>
              <a:rPr lang="en-GB" sz="1800" dirty="0"/>
            </a:br>
            <a:r>
              <a:rPr lang="en-GB" sz="1800" dirty="0"/>
              <a:t>‘Building a rocket’ activity </a:t>
            </a:r>
            <a:br>
              <a:rPr lang="en-GB" sz="1800" dirty="0"/>
            </a:br>
            <a:r>
              <a:rPr lang="en-GB" sz="1800" dirty="0"/>
              <a:t>- this is only for trying </a:t>
            </a:r>
            <a:br>
              <a:rPr lang="en-GB" sz="1800" dirty="0"/>
            </a:br>
            <a:r>
              <a:rPr lang="en-GB" sz="1800" dirty="0"/>
              <a:t>outside!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https://bit.ly/3avocm1</a:t>
            </a: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br>
              <a:rPr lang="en-GB" dirty="0"/>
            </a:b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GB" sz="2000" dirty="0">
                <a:solidFill>
                  <a:schemeClr val="tx1"/>
                </a:solidFill>
              </a:rPr>
              <a:t>Alternatively, you can try making bath bombs or a lava lamp. </a:t>
            </a: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Use this link for bath bombs:</a:t>
            </a:r>
            <a:endParaRPr lang="en-GB" sz="2000" dirty="0">
              <a:solidFill>
                <a:schemeClr val="tx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en-GB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https://www.youtube.com/watch?v=wieE0wSVXOQ&amp;list=PLLnAFJxOjzZu0QhykI_sCKp05sDaa00kT&amp;index=10&amp;t=0s</a:t>
            </a:r>
            <a:endParaRPr lang="en-GB" sz="2000" dirty="0">
              <a:solidFill>
                <a:srgbClr val="0070C0"/>
              </a:solidFill>
            </a:endParaRPr>
          </a:p>
          <a:p>
            <a:pPr fontAlgn="base"/>
            <a:r>
              <a:rPr lang="en-GB" sz="2000" dirty="0">
                <a:solidFill>
                  <a:schemeClr val="tx1"/>
                </a:solidFill>
              </a:rPr>
              <a:t>Use these links for a lava lamp:</a:t>
            </a:r>
          </a:p>
          <a:p>
            <a:pPr fontAlgn="base"/>
            <a:r>
              <a:rPr lang="en-GB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https://www.youtube.com/watch?v=v5a408V1BB4&amp;feature=emb_logo</a:t>
            </a:r>
            <a:endParaRPr lang="en-GB" sz="2000" dirty="0">
              <a:solidFill>
                <a:srgbClr val="0070C0"/>
              </a:solidFill>
            </a:endParaRPr>
          </a:p>
          <a:p>
            <a:pPr fontAlgn="base"/>
            <a:r>
              <a:rPr lang="en-GB" sz="2000" u="sng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https://bit.ly/3aJLcOe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 fontAlgn="base">
              <a:buNone/>
            </a:pPr>
            <a:r>
              <a:rPr lang="en-GB" sz="2000" dirty="0"/>
              <a:t> 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F9A4CC-8687-4C7F-BE8B-2BB0E2640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6" y="2322094"/>
            <a:ext cx="1886727" cy="73944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EAD7BCD-FE53-4D95-923A-D5B9B980B5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2933" r="6025" b="13267"/>
          <a:stretch/>
        </p:blipFill>
        <p:spPr>
          <a:xfrm>
            <a:off x="3696589" y="4361100"/>
            <a:ext cx="2217820" cy="73944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1FF2E24-1182-4EE8-B750-D51E7192A72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22933" r="6025" b="13267"/>
          <a:stretch/>
        </p:blipFill>
        <p:spPr>
          <a:xfrm>
            <a:off x="8878189" y="4730820"/>
            <a:ext cx="2217820" cy="739441"/>
          </a:xfrm>
          <a:prstGeom prst="rect">
            <a:avLst/>
          </a:prstGeom>
        </p:spPr>
      </p:pic>
      <p:pic>
        <p:nvPicPr>
          <p:cNvPr id="11" name="Picture 10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7D93341B-002A-4798-952C-7CC889ECDE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52542"/>
            <a:ext cx="1080518" cy="108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23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831A5-1104-4DFF-9A91-885E65D4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7533-4E22-44F3-B854-2C1935F34336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chemeClr val="tx1"/>
                </a:solidFill>
              </a:rPr>
              <a:t>Glossary of terms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Reversible: </a:t>
            </a:r>
            <a:r>
              <a:rPr lang="en-GB" sz="2200" dirty="0">
                <a:solidFill>
                  <a:schemeClr val="tx1"/>
                </a:solidFill>
              </a:rPr>
              <a:t>A </a:t>
            </a:r>
            <a:r>
              <a:rPr lang="en-GB" sz="2200" b="1" dirty="0">
                <a:solidFill>
                  <a:schemeClr val="tx1"/>
                </a:solidFill>
              </a:rPr>
              <a:t>reversible </a:t>
            </a:r>
            <a:r>
              <a:rPr lang="en-GB" sz="2200" dirty="0">
                <a:solidFill>
                  <a:schemeClr val="tx1"/>
                </a:solidFill>
              </a:rPr>
              <a:t>change can be undone or reversed; no new materials are formed. Examples of reversible changes include </a:t>
            </a:r>
            <a:r>
              <a:rPr lang="en-GB" sz="2200" dirty="0"/>
              <a:t>dissolving, mixing, melting, freezing, evaporating and condensing.</a:t>
            </a:r>
            <a:r>
              <a:rPr lang="en-GB" sz="2200" dirty="0">
                <a:solidFill>
                  <a:schemeClr val="tx1"/>
                </a:solidFill>
              </a:rPr>
              <a:t> </a:t>
            </a:r>
            <a:endParaRPr lang="en-GB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070C0"/>
                </a:solidFill>
              </a:rPr>
              <a:t>Irreversible: </a:t>
            </a:r>
            <a:r>
              <a:rPr lang="en-GB" sz="2200" dirty="0">
                <a:solidFill>
                  <a:schemeClr val="tx1"/>
                </a:solidFill>
              </a:rPr>
              <a:t>An </a:t>
            </a:r>
            <a:r>
              <a:rPr lang="en-GB" sz="2200" b="1" dirty="0">
                <a:solidFill>
                  <a:schemeClr val="tx1"/>
                </a:solidFill>
              </a:rPr>
              <a:t>irreversible </a:t>
            </a:r>
            <a:r>
              <a:rPr lang="en-GB" sz="2200" dirty="0">
                <a:solidFill>
                  <a:schemeClr val="tx1"/>
                </a:solidFill>
              </a:rPr>
              <a:t>change cannot be undone or reversed; new materials are formed. Examples of irreversible </a:t>
            </a:r>
            <a:r>
              <a:rPr lang="en-GB" sz="2200" dirty="0"/>
              <a:t>changes include burning wood, rusting and cooking food.</a:t>
            </a:r>
            <a:endParaRPr lang="en-GB" sz="2200" b="1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Dissolve: </a:t>
            </a:r>
            <a:r>
              <a:rPr lang="en-GB" sz="2200" dirty="0">
                <a:solidFill>
                  <a:schemeClr val="tx1"/>
                </a:solidFill>
              </a:rPr>
              <a:t>Some materials will </a:t>
            </a:r>
            <a:r>
              <a:rPr lang="en-GB" sz="2200" b="1" dirty="0">
                <a:solidFill>
                  <a:schemeClr val="tx1"/>
                </a:solidFill>
              </a:rPr>
              <a:t>dissolve </a:t>
            </a:r>
            <a:r>
              <a:rPr lang="en-GB" sz="2200" dirty="0">
                <a:solidFill>
                  <a:schemeClr val="tx1"/>
                </a:solidFill>
              </a:rPr>
              <a:t>in a liquid. For example, salt dissolves in water to form a clear, transparent solution. Water can </a:t>
            </a:r>
            <a:r>
              <a:rPr lang="en-GB" sz="2200" b="1" dirty="0">
                <a:solidFill>
                  <a:schemeClr val="tx1"/>
                </a:solidFill>
              </a:rPr>
              <a:t>evaporate</a:t>
            </a:r>
            <a:r>
              <a:rPr lang="en-GB" sz="2200" dirty="0">
                <a:solidFill>
                  <a:schemeClr val="tx1"/>
                </a:solidFill>
              </a:rPr>
              <a:t> from a salt solution, leaving the salt behind. It is a reversible change.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Mix:</a:t>
            </a:r>
            <a:r>
              <a:rPr lang="en-GB" sz="2200" dirty="0">
                <a:solidFill>
                  <a:schemeClr val="tx1"/>
                </a:solidFill>
              </a:rPr>
              <a:t> Some materials can be </a:t>
            </a:r>
            <a:r>
              <a:rPr lang="en-GB" sz="2200" b="1" dirty="0">
                <a:solidFill>
                  <a:schemeClr val="tx1"/>
                </a:solidFill>
              </a:rPr>
              <a:t>mixed</a:t>
            </a:r>
            <a:r>
              <a:rPr lang="en-GB" sz="2200" dirty="0">
                <a:solidFill>
                  <a:schemeClr val="tx1"/>
                </a:solidFill>
              </a:rPr>
              <a:t> and then separated again. When no new material is formed, </a:t>
            </a:r>
            <a:r>
              <a:rPr lang="en-GB" sz="2200" b="1" dirty="0">
                <a:solidFill>
                  <a:schemeClr val="tx1"/>
                </a:solidFill>
              </a:rPr>
              <a:t>mixing</a:t>
            </a:r>
            <a:r>
              <a:rPr lang="en-GB" sz="2200" dirty="0">
                <a:solidFill>
                  <a:schemeClr val="tx1"/>
                </a:solidFill>
              </a:rPr>
              <a:t> is a reversible change.</a:t>
            </a:r>
            <a:endParaRPr lang="en-GB" sz="2200" b="1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Melting: </a:t>
            </a:r>
            <a:r>
              <a:rPr lang="en-GB" sz="2200" b="1" dirty="0"/>
              <a:t>Melting</a:t>
            </a:r>
            <a:r>
              <a:rPr lang="en-GB" sz="2200" dirty="0"/>
              <a:t> is a change of state when a solid is heated and changes to a liquid.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Freezing: </a:t>
            </a:r>
            <a:r>
              <a:rPr lang="en-GB" sz="2200" b="1" dirty="0"/>
              <a:t>Freezing</a:t>
            </a:r>
            <a:r>
              <a:rPr lang="en-GB" sz="2200" dirty="0"/>
              <a:t> is a change of state when a liquid is cooled and changes to a solid. 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200" b="1" dirty="0">
                <a:solidFill>
                  <a:srgbClr val="0070C0"/>
                </a:solidFill>
              </a:rPr>
              <a:t>Evaporation: </a:t>
            </a:r>
            <a:r>
              <a:rPr lang="en-GB" sz="2200" b="1" dirty="0">
                <a:solidFill>
                  <a:schemeClr val="tx1"/>
                </a:solidFill>
              </a:rPr>
              <a:t>Evaporation</a:t>
            </a:r>
            <a:r>
              <a:rPr lang="en-GB" sz="2200" dirty="0">
                <a:solidFill>
                  <a:schemeClr val="tx1"/>
                </a:solidFill>
              </a:rPr>
              <a:t> is a change of state when a liquid is heated and changes to a gas.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Condensation</a:t>
            </a:r>
            <a:r>
              <a:rPr lang="en-GB" sz="2200" b="1">
                <a:solidFill>
                  <a:srgbClr val="0070C0"/>
                </a:solidFill>
              </a:rPr>
              <a:t>: </a:t>
            </a:r>
            <a:r>
              <a:rPr lang="en-GB" sz="2200" b="1">
                <a:solidFill>
                  <a:schemeClr val="tx1"/>
                </a:solidFill>
              </a:rPr>
              <a:t>Condensation</a:t>
            </a:r>
            <a:r>
              <a:rPr lang="en-GB" sz="220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is a change of state when a gas is cooled and changes to a liquid.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5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1979720" y="228599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Possible learning </a:t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outcome for </a:t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reviewing </a:t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your work:</a:t>
            </a: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3FD630-0888-496B-BF4F-5B83B04BF4F9}"/>
              </a:ext>
            </a:extLst>
          </p:cNvPr>
          <p:cNvGrpSpPr/>
          <p:nvPr/>
        </p:nvGrpSpPr>
        <p:grpSpPr>
          <a:xfrm>
            <a:off x="276238" y="433156"/>
            <a:ext cx="1544715" cy="3437507"/>
            <a:chOff x="368514" y="114341"/>
            <a:chExt cx="1544715" cy="2454953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765BD5AE-2D6E-401A-A562-C0345405AF31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47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255A1B-278A-4117-9286-F0033FC3B480}"/>
                </a:ext>
              </a:extLst>
            </p:cNvPr>
            <p:cNvSpPr txBox="1"/>
            <p:nvPr/>
          </p:nvSpPr>
          <p:spPr>
            <a:xfrm>
              <a:off x="418939" y="188281"/>
              <a:ext cx="1494290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Changes of state are reversible. </a:t>
              </a:r>
              <a:br>
                <a:rPr lang="en-GB" sz="1400" dirty="0">
                  <a:solidFill>
                    <a:srgbClr val="0070C0"/>
                  </a:solidFill>
                </a:rPr>
              </a:br>
              <a:r>
                <a:rPr lang="en-GB" sz="1400" dirty="0">
                  <a:solidFill>
                    <a:srgbClr val="0070C0"/>
                  </a:solidFill>
                </a:rPr>
                <a:t>For example:</a:t>
              </a:r>
              <a:br>
                <a:rPr lang="en-GB" sz="1400" dirty="0">
                  <a:solidFill>
                    <a:srgbClr val="0070C0"/>
                  </a:solidFill>
                </a:rPr>
              </a:br>
              <a:r>
                <a:rPr lang="en-GB" sz="1400" dirty="0">
                  <a:solidFill>
                    <a:srgbClr val="0070C0"/>
                  </a:solidFill>
                </a:rPr>
                <a:t>- Solid chocolate can melt and then freeze again. </a:t>
              </a:r>
            </a:p>
            <a:p>
              <a:r>
                <a:rPr lang="en-GB" sz="1400" dirty="0">
                  <a:solidFill>
                    <a:srgbClr val="0070C0"/>
                  </a:solidFill>
                </a:rPr>
                <a:t>- Water can freeze and then melt again.</a:t>
              </a:r>
              <a:br>
                <a:rPr lang="en-GB" sz="1400" dirty="0">
                  <a:solidFill>
                    <a:srgbClr val="0070C0"/>
                  </a:solidFill>
                </a:rPr>
              </a:br>
              <a:r>
                <a:rPr lang="en-GB" sz="1400" dirty="0">
                  <a:solidFill>
                    <a:srgbClr val="0070C0"/>
                  </a:solidFill>
                </a:rPr>
                <a:t>- Water can also evaporate or boil and then condense again.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76238" y="4017268"/>
            <a:ext cx="1544715" cy="1889375"/>
            <a:chOff x="368514" y="114341"/>
            <a:chExt cx="1544715" cy="245495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7515"/>
                <a:gd name="adj2" fmla="val 5908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9" y="188281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Mixing and dissolving are reversible. The materials can be separated by sieving, filtering or evaporating.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923460" y="228599"/>
            <a:ext cx="1595139" cy="2623542"/>
            <a:chOff x="9923463" y="464506"/>
            <a:chExt cx="1595139" cy="2454953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656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9973887" y="538446"/>
              <a:ext cx="1544715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Irreversible changes can often be recognised by a change of colour. </a:t>
              </a:r>
              <a:br>
                <a:rPr lang="en-GB" sz="1400" dirty="0">
                  <a:solidFill>
                    <a:srgbClr val="0070C0"/>
                  </a:solidFill>
                </a:rPr>
              </a:br>
              <a:r>
                <a:rPr lang="en-GB" sz="1400" dirty="0">
                  <a:solidFill>
                    <a:srgbClr val="0070C0"/>
                  </a:solidFill>
                </a:rPr>
                <a:t>For example, an ‘egg white’ changes from colourless to white when it is cooked.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7FF5-A450-4C2D-A310-8513FD696301}"/>
              </a:ext>
            </a:extLst>
          </p:cNvPr>
          <p:cNvGrpSpPr/>
          <p:nvPr/>
        </p:nvGrpSpPr>
        <p:grpSpPr>
          <a:xfrm>
            <a:off x="9923458" y="2992536"/>
            <a:ext cx="1544715" cy="2204805"/>
            <a:chOff x="9923463" y="464506"/>
            <a:chExt cx="1544715" cy="245495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2C44037-9E7C-4468-B891-D8D1BAC50164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49378"/>
                <a:gd name="adj2" fmla="val 5662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BFD52-C813-4AA8-8869-788FA4F1284A}"/>
                </a:ext>
              </a:extLst>
            </p:cNvPr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New materials are formed in an irreversible change. </a:t>
              </a:r>
              <a:br>
                <a:rPr lang="en-GB" sz="1400" dirty="0">
                  <a:solidFill>
                    <a:srgbClr val="0070C0"/>
                  </a:solidFill>
                </a:rPr>
              </a:br>
              <a:r>
                <a:rPr lang="en-GB" sz="1400" dirty="0">
                  <a:solidFill>
                    <a:srgbClr val="0070C0"/>
                  </a:solidFill>
                </a:rPr>
                <a:t>For example, a cake is a new material made from eggs, flour, butter and sugar.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EF48B7-D45B-4824-AAF2-C76C55E0BF0C}"/>
              </a:ext>
            </a:extLst>
          </p:cNvPr>
          <p:cNvGrpSpPr/>
          <p:nvPr/>
        </p:nvGrpSpPr>
        <p:grpSpPr>
          <a:xfrm>
            <a:off x="9923458" y="5337736"/>
            <a:ext cx="1544715" cy="1152531"/>
            <a:chOff x="9923463" y="464506"/>
            <a:chExt cx="1544715" cy="245495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E5884AE3-89CC-48F2-B960-C5B9CB0609A7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49378"/>
                <a:gd name="adj2" fmla="val 5662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113EDB-06D3-40A8-80C8-D9D3E2E172C9}"/>
                </a:ext>
              </a:extLst>
            </p:cNvPr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Irreversible changes sometimes produce a gas. </a:t>
              </a:r>
            </a:p>
          </p:txBody>
        </p:sp>
      </p:grp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503F76D1-9308-4A55-9D35-995EB53AD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1"/>
          <a:stretch/>
        </p:blipFill>
        <p:spPr>
          <a:xfrm>
            <a:off x="3839319" y="290897"/>
            <a:ext cx="5593170" cy="631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62C40-ACB1-464D-9655-61DD85FFCCBE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0ff8adc4-58f0-4cfe-ad48-79a46b32a9f8"/>
    <ds:schemaRef ds:uri="http://schemas.microsoft.com/office/infopath/2007/PartnerControls"/>
    <ds:schemaRef ds:uri="89114d93-40b0-4de1-aa32-14ecbdb0e84d"/>
  </ds:schemaRefs>
</ds:datastoreItem>
</file>

<file path=customXml/itemProps2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18ECA-7660-47EA-8676-AB08C900E87D}"/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413</TotalTime>
  <Words>1256</Words>
  <Application>Microsoft Office PowerPoint</Application>
  <PresentationFormat>Widescreen</PresentationFormat>
  <Paragraphs>191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Black</vt:lpstr>
      <vt:lpstr>Office Theme</vt:lpstr>
      <vt:lpstr>PowerPoint Presentation</vt:lpstr>
      <vt:lpstr>Properties and changes of materials</vt:lpstr>
      <vt:lpstr>Explore, review, think, talk…</vt:lpstr>
      <vt:lpstr>Reversible and irreversible changes</vt:lpstr>
      <vt:lpstr>Irreversible changes</vt:lpstr>
      <vt:lpstr>PowerPoint Presentation</vt:lpstr>
      <vt:lpstr>Find out more…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2</cp:revision>
  <cp:lastPrinted>2020-03-28T17:18:56Z</cp:lastPrinted>
  <dcterms:created xsi:type="dcterms:W3CDTF">2020-05-23T08:52:16Z</dcterms:created>
  <dcterms:modified xsi:type="dcterms:W3CDTF">2020-05-27T17:27:55Z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